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or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ora-bold.fntdata"/><Relationship Id="rId12" Type="http://schemas.openxmlformats.org/officeDocument/2006/relationships/slide" Target="slides/slide7.xml"/><Relationship Id="rId34" Type="http://schemas.openxmlformats.org/officeDocument/2006/relationships/font" Target="fonts/Lora-regular.fntdata"/><Relationship Id="rId15" Type="http://schemas.openxmlformats.org/officeDocument/2006/relationships/slide" Target="slides/slide10.xml"/><Relationship Id="rId37" Type="http://schemas.openxmlformats.org/officeDocument/2006/relationships/font" Target="fonts/Lora-boldItalic.fntdata"/><Relationship Id="rId14" Type="http://schemas.openxmlformats.org/officeDocument/2006/relationships/slide" Target="slides/slide9.xml"/><Relationship Id="rId36" Type="http://schemas.openxmlformats.org/officeDocument/2006/relationships/font" Target="fonts/Lor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3a3d6d6e5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3a3d6d6e5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3a3d6d6e5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3a3d6d6e5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3a3d6d6e5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3a3d6d6e5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3a3d6d6e5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3a3d6d6e5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3a3d6d6e5_1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3a3d6d6e5_1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3a3d6d6e5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3a3d6d6e5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3a3d6d6e5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3a3d6d6e5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3a3d6d6e5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3a3d6d6e5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3a3d6d6e5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3a3d6d6e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2cc30b61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2cc30b6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3a3d6d6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3a3d6d6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3a3d6d6e5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3a3d6d6e5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3a3d6d6e5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3a3d6d6e5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3a3d6d6e5_1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3a3d6d6e5_1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714c51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714c51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3a3d6d6e5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3a3d6d6e5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4b10bfb6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4b10bfb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4b10bfb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4b10bfb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3a3d6d6e5_1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3a3d6d6e5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4b10bfb6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4b10bfb6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3a3d6d6e5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3a3d6d6e5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3a3d6d6e5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3a3d6d6e5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3a3d6d6e5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3a3d6d6e5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3a3d6d6e5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3a3d6d6e5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3a3d6d6e5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3a3d6d6e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3a3d6d6e5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3a3d6d6e5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3a3d6d6e5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3a3d6d6e5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distill.pub/2017/ct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hyperlink" Target="https://pudding.cool/2018/02/waveforms/" TargetMode="External"/><Relationship Id="rId7" Type="http://schemas.openxmlformats.org/officeDocument/2006/relationships/hyperlink" Target="https://blog.accusonus.com/science-of-sound/how-microphones-wor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hyperlink" Target="https://distill.pub/2017/ctc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hyperlink" Target="https://arxiv.org/pdf/1904.03288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pdf/1910.10261.pdf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markovka17/dla/blob/master/week02/seminar.ipynb" TargetMode="External"/><Relationship Id="rId4" Type="http://schemas.openxmlformats.org/officeDocument/2006/relationships/hyperlink" Target="https://arxiv.org/pdf/1904.08779.pdf" TargetMode="External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openslr.org/12" TargetMode="External"/><Relationship Id="rId4" Type="http://schemas.openxmlformats.org/officeDocument/2006/relationships/hyperlink" Target="https://commonvoice.mozilla.org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hyperlink" Target="https://labelstud.io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Levenshtein_distanc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lena-voita.github.io/nlp_course/seq2seq_and_attention.html#attention_idea" TargetMode="External"/><Relationship Id="rId4" Type="http://schemas.openxmlformats.org/officeDocument/2006/relationships/hyperlink" Target="https://arxiv.org/pdf/1508.01211.pdf" TargetMode="External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96875"/>
            <a:ext cx="8520600" cy="15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Lora"/>
                <a:ea typeface="Lora"/>
                <a:cs typeface="Lora"/>
                <a:sym typeface="Lora"/>
              </a:rPr>
              <a:t>Распознавание речи</a:t>
            </a:r>
            <a:endParaRPr sz="4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137100" y="3763325"/>
            <a:ext cx="26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0" r="0" t="8147"/>
          <a:stretch/>
        </p:blipFill>
        <p:spPr>
          <a:xfrm>
            <a:off x="1829338" y="1069550"/>
            <a:ext cx="5204824" cy="391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Attention Visualization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Несколько деталей о LAS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07275" y="1104150"/>
            <a:ext cx="3827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Минимизируем кросс-энтропию между 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предсказаниями (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категориальное распределение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) и правильными буквами (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one-hot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)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Учись с помощью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teacher-forcing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-a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Декодируем с помощью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beam-searching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-a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Добавляем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LM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для улучшения качества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Что такое beam-searching?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875" y="1423675"/>
            <a:ext cx="5578800" cy="35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607275" y="1104150"/>
            <a:ext cx="38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Для простоты фиксируем размер словаря равным 5 и размер beam-а равным 2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Что такое LM fusing?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1747300" y="3388025"/>
            <a:ext cx="1369800" cy="677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 </a:t>
            </a:r>
            <a:r>
              <a:rPr lang="ru">
                <a:solidFill>
                  <a:schemeClr val="dk1"/>
                </a:solidFill>
              </a:rPr>
              <a:t>Model</a:t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3326900" y="4286325"/>
            <a:ext cx="1316400" cy="677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LM Model</a:t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3326888" y="3388025"/>
            <a:ext cx="13164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Beam search</a:t>
            </a:r>
            <a:endParaRPr/>
          </a:p>
        </p:txBody>
      </p:sp>
      <p:cxnSp>
        <p:nvCxnSpPr>
          <p:cNvPr id="164" name="Google Shape;164;p25"/>
          <p:cNvCxnSpPr>
            <a:stCxn id="165" idx="3"/>
            <a:endCxn id="161" idx="1"/>
          </p:cNvCxnSpPr>
          <p:nvPr/>
        </p:nvCxnSpPr>
        <p:spPr>
          <a:xfrm>
            <a:off x="1561151" y="3726572"/>
            <a:ext cx="18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5"/>
          <p:cNvCxnSpPr>
            <a:stCxn id="161" idx="3"/>
            <a:endCxn id="163" idx="1"/>
          </p:cNvCxnSpPr>
          <p:nvPr/>
        </p:nvCxnSpPr>
        <p:spPr>
          <a:xfrm>
            <a:off x="3117100" y="3726575"/>
            <a:ext cx="2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5"/>
          <p:cNvCxnSpPr>
            <a:stCxn id="163" idx="3"/>
            <a:endCxn id="168" idx="1"/>
          </p:cNvCxnSpPr>
          <p:nvPr/>
        </p:nvCxnSpPr>
        <p:spPr>
          <a:xfrm>
            <a:off x="4643288" y="3726575"/>
            <a:ext cx="33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5"/>
          <p:cNvSpPr/>
          <p:nvPr/>
        </p:nvSpPr>
        <p:spPr>
          <a:xfrm>
            <a:off x="6319125" y="3984334"/>
            <a:ext cx="313500" cy="30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5"/>
          <p:cNvCxnSpPr>
            <a:stCxn id="162" idx="3"/>
            <a:endCxn id="169" idx="4"/>
          </p:cNvCxnSpPr>
          <p:nvPr/>
        </p:nvCxnSpPr>
        <p:spPr>
          <a:xfrm flipH="1" rot="10800000">
            <a:off x="4643300" y="4286475"/>
            <a:ext cx="1832700" cy="338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1" name="Google Shape;171;p25"/>
          <p:cNvCxnSpPr>
            <a:stCxn id="172" idx="3"/>
            <a:endCxn id="169" idx="0"/>
          </p:cNvCxnSpPr>
          <p:nvPr/>
        </p:nvCxnSpPr>
        <p:spPr>
          <a:xfrm>
            <a:off x="6222872" y="3807516"/>
            <a:ext cx="252900" cy="176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3" name="Google Shape;173;p25"/>
          <p:cNvCxnSpPr>
            <a:stCxn id="169" idx="6"/>
            <a:endCxn id="174" idx="1"/>
          </p:cNvCxnSpPr>
          <p:nvPr/>
        </p:nvCxnSpPr>
        <p:spPr>
          <a:xfrm>
            <a:off x="6632625" y="4135384"/>
            <a:ext cx="2061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5"/>
          <p:cNvSpPr/>
          <p:nvPr/>
        </p:nvSpPr>
        <p:spPr>
          <a:xfrm>
            <a:off x="6838625" y="3984975"/>
            <a:ext cx="1369800" cy="30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Best hypo</a:t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4906472" y="3365325"/>
            <a:ext cx="1316400" cy="178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Hypo #1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4906472" y="3536531"/>
            <a:ext cx="1316400" cy="178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Hypo #2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4906472" y="3718116"/>
            <a:ext cx="1316400" cy="178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Hypo #3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4906472" y="3889322"/>
            <a:ext cx="1316400" cy="178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Hypo #4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311700" y="1017575"/>
            <a:ext cx="4617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Lora"/>
                <a:ea typeface="Lora"/>
                <a:cs typeface="Lora"/>
                <a:sym typeface="Lora"/>
              </a:rPr>
              <a:t>S</a:t>
            </a:r>
            <a:r>
              <a:rPr lang="ru" sz="2000">
                <a:latin typeface="Lora"/>
                <a:ea typeface="Lora"/>
                <a:cs typeface="Lora"/>
                <a:sym typeface="Lora"/>
              </a:rPr>
              <a:t>econd-pass rescoring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Обучаем ASR и LM отдельно. Пересчитываем вероятности гипотез с помощью LM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10400" l="11201" r="3620" t="5523"/>
          <a:stretch/>
        </p:blipFill>
        <p:spPr>
          <a:xfrm>
            <a:off x="244751" y="3268551"/>
            <a:ext cx="1316400" cy="91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25" y="2845825"/>
            <a:ext cx="689102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Что такое LM fusing?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311700" y="1017575"/>
            <a:ext cx="4617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Lora"/>
                <a:ea typeface="Lora"/>
                <a:cs typeface="Lora"/>
                <a:sym typeface="Lora"/>
              </a:rPr>
              <a:t>Shallow fusing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Обучаем ASR и LM отдельно. Добавляем LM на каждый шаг BM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3249850" y="3388025"/>
            <a:ext cx="1474500" cy="1638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Beam search</a:t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1747300" y="3388025"/>
            <a:ext cx="1316400" cy="677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ASR Model</a:t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3324697" y="4249575"/>
            <a:ext cx="1316400" cy="677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LM Model</a:t>
            </a:r>
            <a:endParaRPr/>
          </a:p>
        </p:txBody>
      </p:sp>
      <p:cxnSp>
        <p:nvCxnSpPr>
          <p:cNvPr id="189" name="Google Shape;189;p26"/>
          <p:cNvCxnSpPr>
            <a:stCxn id="187" idx="3"/>
          </p:cNvCxnSpPr>
          <p:nvPr/>
        </p:nvCxnSpPr>
        <p:spPr>
          <a:xfrm flipH="1" rot="10800000">
            <a:off x="3063700" y="3724475"/>
            <a:ext cx="187200" cy="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6"/>
          <p:cNvCxnSpPr>
            <a:stCxn id="186" idx="3"/>
          </p:cNvCxnSpPr>
          <p:nvPr/>
        </p:nvCxnSpPr>
        <p:spPr>
          <a:xfrm>
            <a:off x="4724350" y="4207025"/>
            <a:ext cx="338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6"/>
          <p:cNvSpPr/>
          <p:nvPr/>
        </p:nvSpPr>
        <p:spPr>
          <a:xfrm>
            <a:off x="5065298" y="3839280"/>
            <a:ext cx="1316400" cy="178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</a:rPr>
              <a:t>Hypo #1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5065298" y="4010486"/>
            <a:ext cx="1316400" cy="178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</a:rPr>
              <a:t>Hypo #2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5065298" y="4192070"/>
            <a:ext cx="1316400" cy="178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</a:rPr>
              <a:t>Hypo #3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5065298" y="4363277"/>
            <a:ext cx="1316400" cy="178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</a:rPr>
              <a:t>Hypo #4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25" y="2845825"/>
            <a:ext cx="68910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4">
            <a:alphaModFix/>
          </a:blip>
          <a:srcRect b="10400" l="11201" r="3620" t="5523"/>
          <a:stretch/>
        </p:blipFill>
        <p:spPr>
          <a:xfrm>
            <a:off x="244751" y="3268551"/>
            <a:ext cx="1316400" cy="916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6"/>
          <p:cNvCxnSpPr/>
          <p:nvPr/>
        </p:nvCxnSpPr>
        <p:spPr>
          <a:xfrm>
            <a:off x="1561151" y="3726572"/>
            <a:ext cx="18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Connectionist Temporal Classification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25556" l="0" r="0" t="0"/>
          <a:stretch/>
        </p:blipFill>
        <p:spPr>
          <a:xfrm>
            <a:off x="4572000" y="1104150"/>
            <a:ext cx="4360551" cy="191737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7"/>
          <p:cNvSpPr txBox="1"/>
          <p:nvPr/>
        </p:nvSpPr>
        <p:spPr>
          <a:xfrm>
            <a:off x="607275" y="1104150"/>
            <a:ext cx="382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Вход и выход разной длины и они не выровнены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Хочется уметь считать P(Y | X) для любой длины |X| и |Y|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argmax </a:t>
            </a:r>
            <a:r>
              <a:rPr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P(Y | X) 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193275" y="4812100"/>
            <a:ext cx="431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4"/>
              </a:rPr>
              <a:t>https://distill.pub/2017/ctc</a:t>
            </a:r>
            <a:r>
              <a:rPr lang="ru" sz="900">
                <a:solidFill>
                  <a:schemeClr val="dk1"/>
                </a:solidFill>
              </a:rPr>
              <a:t> </a:t>
            </a:r>
            <a:br>
              <a:rPr lang="ru" sz="900"/>
            </a:b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Connectionist Temporal Classification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607275" y="1104150"/>
            <a:ext cx="3487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Для каждого фрейма делаем предсказание над словарем (например, букв)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Склеиваем соседние одинаковые предсказания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Возникают проблемы с тишиной между словами и повторяющимися символами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0" l="6357" r="6670" t="0"/>
          <a:stretch/>
        </p:blipFill>
        <p:spPr>
          <a:xfrm>
            <a:off x="4205499" y="1017725"/>
            <a:ext cx="4754225" cy="23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Connectionist Temporal Classification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50" y="1113800"/>
            <a:ext cx="8161899" cy="36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Connectionist Temporal Classification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000" y="1099025"/>
            <a:ext cx="4066900" cy="39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Connectionist Temporal Classification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8450"/>
            <a:ext cx="8839199" cy="222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22050" y="423250"/>
            <a:ext cx="5014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Что такое звук?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087" y="2965300"/>
            <a:ext cx="4465276" cy="2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3227" l="5452" r="8281" t="7622"/>
          <a:stretch/>
        </p:blipFill>
        <p:spPr>
          <a:xfrm>
            <a:off x="4324600" y="576450"/>
            <a:ext cx="4819399" cy="18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917" y="2418651"/>
            <a:ext cx="3981608" cy="5466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07275" y="1104150"/>
            <a:ext cx="3489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b="1"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Звук</a:t>
            </a:r>
            <a: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– это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колебания</a:t>
            </a:r>
            <a: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воздуха, то есть серия возрастающих и падающих значений давления воздуха</a:t>
            </a:r>
            <a:b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</a:br>
            <a:endParaRPr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Микрофон</a:t>
            </a:r>
            <a: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улавливает эти колебания воздуха и </a:t>
            </a:r>
            <a: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преобразовывает</a:t>
            </a:r>
            <a: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их в электрические колебания</a:t>
            </a:r>
            <a:b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</a:br>
            <a:endParaRPr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Эти колебания преобразуются в </a:t>
            </a:r>
            <a:r>
              <a:rPr b="1"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аналоговый</a:t>
            </a:r>
            <a: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сигнал, а затем и в </a:t>
            </a:r>
            <a:r>
              <a:rPr b="1"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цифровой </a:t>
            </a:r>
            <a:r>
              <a:rPr lang="ru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сигнал</a:t>
            </a:r>
            <a:endParaRPr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15575" y="4617600"/>
            <a:ext cx="389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6"/>
              </a:rPr>
              <a:t>https://pudding.cool/2018/02/waveforms/</a:t>
            </a:r>
            <a:br>
              <a:rPr lang="ru" sz="900"/>
            </a:br>
            <a:r>
              <a:rPr lang="ru" sz="9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https://blog.accusonus.com/science-of-sound/how-microphones-work</a:t>
            </a:r>
            <a:endParaRPr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8100"/>
            <a:ext cx="8839200" cy="36599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322050" y="423250"/>
            <a:ext cx="854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Но как считать и пробрасывать градиенты через CTC?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850" y="992650"/>
            <a:ext cx="5616677" cy="38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Connectionist Temporal Classification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6411300" y="758525"/>
            <a:ext cx="2732700" cy="634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Динамическое программирование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325" y="1332950"/>
            <a:ext cx="3476026" cy="5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55225" y="4811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5"/>
              </a:rPr>
              <a:t>https://distill.pub/2017/ctc/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50" y="152400"/>
            <a:ext cx="402402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Jasper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607275" y="1104150"/>
            <a:ext cx="3964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1D convolution, BatchNorm, ReLU, and Dropout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Residual connections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Функция потерь CTC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Уменьшаем временную размерность в 4 раза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Очень быстрый и дешевый инференс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220825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4"/>
              </a:rPr>
              <a:t>https://arxiv.org/pdf/1904.03288.pdf</a:t>
            </a:r>
            <a:br>
              <a:rPr lang="ru" sz="900"/>
            </a:b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QuarzNet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607200" y="1335525"/>
            <a:ext cx="396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Точно такая же архитектура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Наличие Time-Channel Separable сверток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220825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3"/>
              </a:rPr>
              <a:t>https://arxiv.org/pdf/1910.10261.pdf</a:t>
            </a:r>
            <a:br>
              <a:rPr lang="ru" sz="900"/>
            </a:br>
            <a:endParaRPr sz="900"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325" y="148113"/>
            <a:ext cx="4024025" cy="484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Какие бывают аугментации?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119600" y="4729450"/>
            <a:ext cx="410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3"/>
              </a:rPr>
              <a:t>https://github.com/markovka17/dla/blob/master/week02/seminar.ipynb</a:t>
            </a:r>
            <a:br>
              <a:rPr lang="ru" sz="900"/>
            </a:br>
            <a:r>
              <a:rPr lang="ru" sz="900" u="sng">
                <a:solidFill>
                  <a:schemeClr val="hlink"/>
                </a:solidFill>
                <a:hlinkClick r:id="rId4"/>
              </a:rPr>
              <a:t>https://arxiv.org/pdf/1904.08779.pdf</a:t>
            </a:r>
            <a:endParaRPr sz="900"/>
          </a:p>
        </p:txBody>
      </p:sp>
      <p:sp>
        <p:nvSpPr>
          <p:cNvPr id="268" name="Google Shape;268;p36"/>
          <p:cNvSpPr txBox="1"/>
          <p:nvPr/>
        </p:nvSpPr>
        <p:spPr>
          <a:xfrm>
            <a:off x="607275" y="1104150"/>
            <a:ext cx="4242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Аугментации наше все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Помогают с нехваткой данных и улучшением робастности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Можно применять либо к звуковому сигналу, либо с уже МелСпектрограмме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Добавляем шум, меняем громкость, скорость, частоту, акустику…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Маскируем частоты или время в </a:t>
            </a:r>
            <a:r>
              <a:rPr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МелСпектрограмме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400" y="992650"/>
            <a:ext cx="3989625" cy="224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Что на счет открытых данных?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110400" y="46952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3"/>
              </a:rPr>
              <a:t>https://www.openslr.org/12</a:t>
            </a:r>
            <a:br>
              <a:rPr lang="ru" sz="900"/>
            </a:br>
            <a:r>
              <a:rPr lang="ru" sz="900" u="sng">
                <a:solidFill>
                  <a:schemeClr val="hlink"/>
                </a:solidFill>
                <a:hlinkClick r:id="rId4"/>
              </a:rPr>
              <a:t>https://commonvoice.mozilla.org/</a:t>
            </a:r>
            <a:br>
              <a:rPr lang="ru" sz="900"/>
            </a:br>
            <a:endParaRPr sz="900"/>
          </a:p>
        </p:txBody>
      </p:sp>
      <p:sp>
        <p:nvSpPr>
          <p:cNvPr id="276" name="Google Shape;276;p37"/>
          <p:cNvSpPr txBox="1"/>
          <p:nvPr/>
        </p:nvSpPr>
        <p:spPr>
          <a:xfrm>
            <a:off x="607275" y="1104150"/>
            <a:ext cx="4242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b="1" lang="ru">
                <a:latin typeface="Lora"/>
                <a:ea typeface="Lora"/>
                <a:cs typeface="Lora"/>
                <a:sym typeface="Lora"/>
              </a:rPr>
              <a:t>LibriSpeech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.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r>
              <a:rPr lang="ru">
                <a:latin typeface="Lora"/>
                <a:ea typeface="Lora"/>
                <a:cs typeface="Lora"/>
                <a:sym typeface="Lora"/>
              </a:rPr>
              <a:t>~1000 часов 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английской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речи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b="1" lang="ru">
                <a:latin typeface="Lora"/>
                <a:ea typeface="Lora"/>
                <a:cs typeface="Lora"/>
                <a:sym typeface="Lora"/>
              </a:rPr>
              <a:t>CommonVoice</a:t>
            </a:r>
            <a:br>
              <a:rPr b="1" lang="ru">
                <a:latin typeface="Lora"/>
                <a:ea typeface="Lora"/>
                <a:cs typeface="Lora"/>
                <a:sym typeface="Lora"/>
              </a:rPr>
            </a:br>
            <a:r>
              <a:rPr lang="ru">
                <a:latin typeface="Lora"/>
                <a:ea typeface="Lora"/>
                <a:cs typeface="Lora"/>
                <a:sym typeface="Lora"/>
              </a:rPr>
              <a:t>Десятки языков и тысячи часов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b="1" lang="ru">
                <a:latin typeface="Lora"/>
                <a:ea typeface="Lora"/>
                <a:cs typeface="Lora"/>
                <a:sym typeface="Lora"/>
              </a:rPr>
              <a:t>VoxCeleb</a:t>
            </a:r>
            <a:br>
              <a:rPr b="1" lang="ru">
                <a:latin typeface="Lora"/>
                <a:ea typeface="Lora"/>
                <a:cs typeface="Lora"/>
                <a:sym typeface="Lora"/>
              </a:rPr>
            </a:br>
            <a:r>
              <a:rPr lang="ru">
                <a:latin typeface="Lora"/>
                <a:ea typeface="Lora"/>
                <a:cs typeface="Lora"/>
                <a:sym typeface="Lora"/>
              </a:rPr>
              <a:t>Тысячи голосов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b="1" lang="ru">
                <a:latin typeface="Lora"/>
                <a:ea typeface="Lora"/>
                <a:cs typeface="Lora"/>
                <a:sym typeface="Lora"/>
              </a:rPr>
              <a:t>И еще много чего</a:t>
            </a:r>
            <a:br>
              <a:rPr b="1" lang="ru">
                <a:latin typeface="Lora"/>
                <a:ea typeface="Lora"/>
                <a:cs typeface="Lora"/>
                <a:sym typeface="Lora"/>
              </a:rPr>
            </a:br>
            <a:r>
              <a:rPr lang="ru">
                <a:latin typeface="Lora"/>
                <a:ea typeface="Lora"/>
                <a:cs typeface="Lora"/>
                <a:sym typeface="Lora"/>
              </a:rPr>
              <a:t>https://tinyurl.com/swker6w6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7952" y="873875"/>
            <a:ext cx="3279775" cy="16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4150" y="2571750"/>
            <a:ext cx="2405732" cy="18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250" y="992650"/>
            <a:ext cx="5943974" cy="39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А как размечать данные?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110400" y="4805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4"/>
              </a:rPr>
              <a:t>https://labelstud.io/</a:t>
            </a:r>
            <a:br>
              <a:rPr lang="ru" sz="900"/>
            </a:b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737" y="992650"/>
            <a:ext cx="7074539" cy="40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В целом это решенная задача :)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ctrTitle"/>
          </p:nvPr>
        </p:nvSpPr>
        <p:spPr>
          <a:xfrm>
            <a:off x="311700" y="1895450"/>
            <a:ext cx="85206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Lora"/>
                <a:ea typeface="Lora"/>
                <a:cs typeface="Lora"/>
                <a:sym typeface="Lora"/>
              </a:rPr>
              <a:t>Вопросы?</a:t>
            </a:r>
            <a:endParaRPr sz="4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1893" r="0" t="2874"/>
          <a:stretch/>
        </p:blipFill>
        <p:spPr>
          <a:xfrm>
            <a:off x="4470775" y="992650"/>
            <a:ext cx="4633901" cy="371781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22050" y="423250"/>
            <a:ext cx="618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Спектрограмма (та самая)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07275" y="1104150"/>
            <a:ext cx="3863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Нарезаем сигнал на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окна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с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пересечением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Применяем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оконную функцию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к вырезанному окну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Применяем дискретное преобразование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Фурье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Считаем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квадрат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комплексной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 нормы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Берем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половину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 вектора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в силу его симметричности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322050" y="423250"/>
            <a:ext cx="618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Мел</a:t>
            </a:r>
            <a:r>
              <a:rPr lang="ru" sz="2500">
                <a:latin typeface="Lora"/>
                <a:ea typeface="Lora"/>
                <a:cs typeface="Lora"/>
                <a:sym typeface="Lora"/>
              </a:rPr>
              <a:t>Спектрограмма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07275" y="1104150"/>
            <a:ext cx="4242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Человеческое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ухо хорошо слышит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низкие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частоты и плохо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высокие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Учитываем в спектрограмме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низкие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частоты больше, а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высокие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меньше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 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В конце берем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логарифм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от мелспектрограммы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350" y="2363932"/>
            <a:ext cx="3715227" cy="65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900" y="846675"/>
            <a:ext cx="4106700" cy="19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933" y="2797350"/>
            <a:ext cx="3276631" cy="22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Распознавание</a:t>
            </a:r>
            <a:r>
              <a:rPr lang="ru" sz="2500">
                <a:latin typeface="Lora"/>
                <a:ea typeface="Lora"/>
                <a:cs typeface="Lora"/>
                <a:sym typeface="Lora"/>
              </a:rPr>
              <a:t> голоса в 2к21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10400" l="11201" r="3620" t="5523"/>
          <a:stretch/>
        </p:blipFill>
        <p:spPr>
          <a:xfrm>
            <a:off x="276189" y="2117131"/>
            <a:ext cx="1496422" cy="104129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1995050" y="2237575"/>
            <a:ext cx="1496400" cy="800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признаков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3992825" y="2237575"/>
            <a:ext cx="1394100" cy="800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Акустическая модель</a:t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386925" y="3980400"/>
            <a:ext cx="2070300" cy="8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Языковая модель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7756550" y="2437675"/>
            <a:ext cx="9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Текст</a:t>
            </a:r>
            <a:endParaRPr b="1"/>
          </a:p>
        </p:txBody>
      </p:sp>
      <p:cxnSp>
        <p:nvCxnSpPr>
          <p:cNvPr id="93" name="Google Shape;93;p17"/>
          <p:cNvCxnSpPr>
            <a:stCxn id="88" idx="3"/>
            <a:endCxn id="89" idx="1"/>
          </p:cNvCxnSpPr>
          <p:nvPr/>
        </p:nvCxnSpPr>
        <p:spPr>
          <a:xfrm>
            <a:off x="1772611" y="2637777"/>
            <a:ext cx="222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7"/>
          <p:cNvCxnSpPr>
            <a:stCxn id="89" idx="3"/>
            <a:endCxn id="90" idx="1"/>
          </p:cNvCxnSpPr>
          <p:nvPr/>
        </p:nvCxnSpPr>
        <p:spPr>
          <a:xfrm>
            <a:off x="3491450" y="2637775"/>
            <a:ext cx="501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>
            <a:stCxn id="91" idx="0"/>
            <a:endCxn id="90" idx="2"/>
          </p:cNvCxnSpPr>
          <p:nvPr/>
        </p:nvCxnSpPr>
        <p:spPr>
          <a:xfrm flipH="1" rot="5400000">
            <a:off x="5084825" y="2643150"/>
            <a:ext cx="942300" cy="17322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stCxn id="91" idx="0"/>
            <a:endCxn id="92" idx="2"/>
          </p:cNvCxnSpPr>
          <p:nvPr/>
        </p:nvCxnSpPr>
        <p:spPr>
          <a:xfrm rot="-5400000">
            <a:off x="6749225" y="2510850"/>
            <a:ext cx="1142400" cy="17967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/>
          <p:nvPr/>
        </p:nvSpPr>
        <p:spPr>
          <a:xfrm>
            <a:off x="5783050" y="2237575"/>
            <a:ext cx="1568400" cy="80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Декодинг</a:t>
            </a:r>
            <a:endParaRPr/>
          </a:p>
        </p:txBody>
      </p:sp>
      <p:cxnSp>
        <p:nvCxnSpPr>
          <p:cNvPr id="98" name="Google Shape;98;p17"/>
          <p:cNvCxnSpPr>
            <a:stCxn id="90" idx="3"/>
            <a:endCxn id="97" idx="1"/>
          </p:cNvCxnSpPr>
          <p:nvPr/>
        </p:nvCxnSpPr>
        <p:spPr>
          <a:xfrm>
            <a:off x="5386925" y="2637775"/>
            <a:ext cx="39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7"/>
          <p:cNvCxnSpPr>
            <a:stCxn id="97" idx="3"/>
            <a:endCxn id="92" idx="1"/>
          </p:cNvCxnSpPr>
          <p:nvPr/>
        </p:nvCxnSpPr>
        <p:spPr>
          <a:xfrm>
            <a:off x="7351450" y="2637775"/>
            <a:ext cx="40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>
            <a:stCxn id="91" idx="0"/>
            <a:endCxn id="97" idx="2"/>
          </p:cNvCxnSpPr>
          <p:nvPr/>
        </p:nvCxnSpPr>
        <p:spPr>
          <a:xfrm rot="-5400000">
            <a:off x="6023525" y="3436650"/>
            <a:ext cx="942300" cy="1452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1" name="Google Shape;101;p17"/>
          <p:cNvSpPr/>
          <p:nvPr/>
        </p:nvSpPr>
        <p:spPr>
          <a:xfrm>
            <a:off x="1922525" y="3980400"/>
            <a:ext cx="1850100" cy="8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Аугментации</a:t>
            </a:r>
            <a:endParaRPr/>
          </a:p>
        </p:txBody>
      </p:sp>
      <p:cxnSp>
        <p:nvCxnSpPr>
          <p:cNvPr id="102" name="Google Shape;102;p17"/>
          <p:cNvCxnSpPr>
            <a:stCxn id="101" idx="0"/>
            <a:endCxn id="89" idx="2"/>
          </p:cNvCxnSpPr>
          <p:nvPr/>
        </p:nvCxnSpPr>
        <p:spPr>
          <a:xfrm flipH="1" rot="5400000">
            <a:off x="2324225" y="3457050"/>
            <a:ext cx="942300" cy="1044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>
            <a:stCxn id="101" idx="0"/>
            <a:endCxn id="88" idx="2"/>
          </p:cNvCxnSpPr>
          <p:nvPr/>
        </p:nvCxnSpPr>
        <p:spPr>
          <a:xfrm flipH="1" rot="5400000">
            <a:off x="1525025" y="2657850"/>
            <a:ext cx="822000" cy="18231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4" name="Google Shape;104;p17"/>
          <p:cNvSpPr/>
          <p:nvPr/>
        </p:nvSpPr>
        <p:spPr>
          <a:xfrm>
            <a:off x="5783050" y="1120200"/>
            <a:ext cx="1568400" cy="80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потерь</a:t>
            </a:r>
            <a:endParaRPr/>
          </a:p>
        </p:txBody>
      </p:sp>
      <p:cxnSp>
        <p:nvCxnSpPr>
          <p:cNvPr id="105" name="Google Shape;105;p17"/>
          <p:cNvCxnSpPr>
            <a:stCxn id="90" idx="0"/>
            <a:endCxn id="104" idx="1"/>
          </p:cNvCxnSpPr>
          <p:nvPr/>
        </p:nvCxnSpPr>
        <p:spPr>
          <a:xfrm rot="-5400000">
            <a:off x="4877825" y="1332325"/>
            <a:ext cx="717300" cy="10932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Первым делом метрики!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69275" y="1131750"/>
            <a:ext cx="34506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Word Error Rate (WER) -- доля “неправильных” слов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 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1" lang="ru">
                <a:solidFill>
                  <a:schemeClr val="dk1"/>
                </a:solidFill>
                <a:highlight>
                  <a:srgbClr val="FFD966"/>
                </a:highlight>
                <a:latin typeface="Lora"/>
                <a:ea typeface="Lora"/>
                <a:cs typeface="Lora"/>
                <a:sym typeface="Lora"/>
              </a:rPr>
              <a:t>S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– кол-во замен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highlight>
                  <a:srgbClr val="DD7E6B"/>
                </a:highlight>
                <a:latin typeface="Lora"/>
                <a:ea typeface="Lora"/>
                <a:cs typeface="Lora"/>
                <a:sym typeface="Lora"/>
              </a:rPr>
              <a:t>D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– кол-во удалений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highlight>
                  <a:srgbClr val="A4C2F4"/>
                </a:highlight>
                <a:latin typeface="Lora"/>
                <a:ea typeface="Lora"/>
                <a:cs typeface="Lora"/>
                <a:sym typeface="Lora"/>
              </a:rPr>
              <a:t>I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– кол-во вставок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C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– кол-во совпадений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N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–</a:t>
            </a:r>
            <a:r>
              <a:rPr b="1"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i="1"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S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+ </a:t>
            </a:r>
            <a:r>
              <a:rPr b="1" i="1"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D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+</a:t>
            </a:r>
            <a:r>
              <a:rPr b="1" i="1"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C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- кол-во слов всего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575" y="1753725"/>
            <a:ext cx="2690125" cy="4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963575" y="4012676"/>
            <a:ext cx="515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True: quick </a:t>
            </a:r>
            <a:r>
              <a:rPr b="1" lang="ru" sz="1250">
                <a:solidFill>
                  <a:srgbClr val="2021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brown</a:t>
            </a: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fox jumped over </a:t>
            </a:r>
            <a:r>
              <a:rPr b="1" lang="ru" sz="1250">
                <a:solidFill>
                  <a:srgbClr val="2021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lazy dog</a:t>
            </a:r>
            <a:endParaRPr sz="1250">
              <a:solidFill>
                <a:srgbClr val="2021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Pred: quick </a:t>
            </a:r>
            <a:r>
              <a:rPr b="1" lang="ru" sz="1250">
                <a:solidFill>
                  <a:srgbClr val="202122"/>
                </a:solidFill>
                <a:highlight>
                  <a:srgbClr val="FFD966"/>
                </a:highlight>
                <a:latin typeface="Courier New"/>
                <a:ea typeface="Courier New"/>
                <a:cs typeface="Courier New"/>
                <a:sym typeface="Courier New"/>
              </a:rPr>
              <a:t>brow</a:t>
            </a: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1250">
                <a:solidFill>
                  <a:srgbClr val="202122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an</a:t>
            </a: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fox jumped over </a:t>
            </a:r>
            <a:r>
              <a:rPr lang="ru" sz="1250">
                <a:solidFill>
                  <a:srgbClr val="202122"/>
                </a:solidFill>
                <a:highlight>
                  <a:srgbClr val="E0666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lazy dog</a:t>
            </a:r>
            <a:endParaRPr sz="12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820425" y="1131750"/>
            <a:ext cx="345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Character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Error Rate (CER) -- то же самое, но для символов (букв, например)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Проще оптимизировать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93275" y="4812100"/>
            <a:ext cx="431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4"/>
              </a:rPr>
              <a:t>https://en.wikipedia.org/wiki/Levenshtein_distance</a:t>
            </a:r>
            <a:br>
              <a:rPr lang="ru" sz="900"/>
            </a:b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Listen, Attend &amp; Spell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01225" y="4644075"/>
            <a:ext cx="67905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hlinkClick r:id="rId3"/>
              </a:rPr>
              <a:t>https://lena-voita.github.io/nlp_course/seq2seq_and_attention.html#attention_idea</a:t>
            </a:r>
            <a:br>
              <a:rPr lang="ru" sz="900"/>
            </a:br>
            <a:r>
              <a:rPr lang="ru" sz="900" u="sng">
                <a:solidFill>
                  <a:schemeClr val="hlink"/>
                </a:solidFill>
                <a:hlinkClick r:id="rId4"/>
              </a:rPr>
              <a:t>https://arxiv.org/pdf/1508.01211.pdf</a:t>
            </a:r>
            <a:br>
              <a:rPr lang="ru" sz="900">
                <a:solidFill>
                  <a:schemeClr val="dk1"/>
                </a:solidFill>
              </a:rPr>
            </a:br>
            <a:br>
              <a:rPr lang="ru" sz="900"/>
            </a:br>
            <a:endParaRPr sz="900"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5">
            <a:alphaModFix/>
          </a:blip>
          <a:srcRect b="0" l="4601" r="5881" t="0"/>
          <a:stretch/>
        </p:blipFill>
        <p:spPr>
          <a:xfrm>
            <a:off x="5631175" y="789150"/>
            <a:ext cx="3418524" cy="42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607275" y="1104150"/>
            <a:ext cx="4242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Базовая старая, но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хорошая</a:t>
            </a:r>
            <a:r>
              <a:rPr lang="ru">
                <a:latin typeface="Lora"/>
                <a:ea typeface="Lora"/>
                <a:cs typeface="Lora"/>
                <a:sym typeface="Lora"/>
              </a:rPr>
              <a:t> модель.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r>
              <a:rPr lang="ru">
                <a:latin typeface="Lora"/>
                <a:ea typeface="Lora"/>
                <a:cs typeface="Lora"/>
                <a:sym typeface="Lora"/>
              </a:rPr>
              <a:t>seq2seq c механизмов внимания для выравнивания</a:t>
            </a:r>
            <a:br>
              <a:rPr lang="ru">
                <a:latin typeface="Lora"/>
                <a:ea typeface="Lora"/>
                <a:cs typeface="Lora"/>
                <a:sym typeface="Lora"/>
              </a:rPr>
            </a:b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b="1"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Listener</a:t>
            </a:r>
            <a:r>
              <a:rPr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- пирамидальный bi-LSTM энкодер</a:t>
            </a:r>
            <a:br>
              <a:rPr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b="1"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Speller </a:t>
            </a:r>
            <a:r>
              <a:rPr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 обычный декодер :)</a:t>
            </a:r>
            <a:br>
              <a:rPr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b="1"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Attend</a:t>
            </a:r>
            <a:r>
              <a:rPr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- внимание со скалярным произведением в качестве функции близости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Listener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2276" t="0"/>
          <a:stretch/>
        </p:blipFill>
        <p:spPr>
          <a:xfrm>
            <a:off x="3367575" y="1277525"/>
            <a:ext cx="5704850" cy="32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607275" y="1104150"/>
            <a:ext cx="2760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На вход батч из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МелСпектрограм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Конкатенируем </a:t>
            </a:r>
            <a:r>
              <a:rPr b="1"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соседнием активации</a:t>
            </a:r>
            <a:r>
              <a:rPr lang="ru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в одну и передаем выше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ru">
                <a:latin typeface="Lora"/>
                <a:ea typeface="Lora"/>
                <a:cs typeface="Lora"/>
                <a:sym typeface="Lora"/>
              </a:rPr>
              <a:t>Уменьшаем временную размерность в </a:t>
            </a:r>
            <a:r>
              <a:rPr b="1" lang="ru">
                <a:latin typeface="Lora"/>
                <a:ea typeface="Lora"/>
                <a:cs typeface="Lora"/>
                <a:sym typeface="Lora"/>
              </a:rPr>
              <a:t>4-8 раз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675" y="1087900"/>
            <a:ext cx="6830726" cy="37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322050" y="423250"/>
            <a:ext cx="821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Lora"/>
                <a:ea typeface="Lora"/>
                <a:cs typeface="Lora"/>
                <a:sym typeface="Lora"/>
              </a:rPr>
              <a:t>Attend &amp; Spell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